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63" r:id="rId5"/>
    <p:sldId id="282" r:id="rId6"/>
    <p:sldId id="283" r:id="rId7"/>
    <p:sldId id="284" r:id="rId8"/>
    <p:sldId id="285" r:id="rId9"/>
    <p:sldId id="281" r:id="rId10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=""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=""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=""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=""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=""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=""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=""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 smtClean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 smtClean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 smtClean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 smtClean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=""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=""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=""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=""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="" xmlns:a16="http://schemas.microsoft.com/office/drawing/2014/main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b="1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965306" y="2457270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err="1" smtClean="0"/>
              <a:t>Модуль:ТР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негізінде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тілдік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корпустар</a:t>
            </a:r>
            <a:endParaRPr lang="ru-RU" sz="40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k-KZ" sz="3600" b="1" dirty="0"/>
              <a:t>ә</a:t>
            </a:r>
            <a:r>
              <a:rPr lang="kk-KZ" sz="3600" b="1" dirty="0" smtClean="0"/>
              <a:t>л-Фараби атындағы ҚазҰУ</a:t>
            </a:r>
            <a:endParaRPr lang="ru-RU" sz="36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154615"/>
            <a:ext cx="6831673" cy="703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73507" y="3904351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№ 8 </a:t>
            </a:r>
            <a:r>
              <a:rPr lang="ru-RU" sz="4000" b="1" dirty="0" err="1" smtClean="0"/>
              <a:t>Дәріс</a:t>
            </a:r>
            <a:endParaRPr lang="ru-RU" sz="4000" b="1" dirty="0" smtClean="0"/>
          </a:p>
          <a:p>
            <a:r>
              <a:rPr lang="ru-RU" sz="4000" dirty="0" err="1"/>
              <a:t>Сөздіктің</a:t>
            </a:r>
            <a:r>
              <a:rPr lang="ru-RU" sz="4000" dirty="0"/>
              <a:t> </a:t>
            </a:r>
            <a:r>
              <a:rPr lang="ru-RU" sz="4000" dirty="0" err="1"/>
              <a:t>құрылымы</a:t>
            </a:r>
            <a:r>
              <a:rPr lang="ru-RU" sz="4000" dirty="0"/>
              <a:t> мен </a:t>
            </a:r>
            <a:r>
              <a:rPr lang="ru-RU" sz="4000" dirty="0" err="1"/>
              <a:t>мазмұны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7138" y="674077"/>
            <a:ext cx="9601200" cy="720213"/>
          </a:xfrm>
        </p:spPr>
        <p:txBody>
          <a:bodyPr/>
          <a:lstStyle/>
          <a:p>
            <a:pPr algn="ctr"/>
            <a:r>
              <a:rPr lang="ru-RU" dirty="0" err="1" smtClean="0"/>
              <a:t>Сөздіктің</a:t>
            </a:r>
            <a:r>
              <a:rPr lang="ru-RU" dirty="0" smtClean="0"/>
              <a:t> </a:t>
            </a:r>
            <a:r>
              <a:rPr lang="ru-RU" dirty="0" err="1" smtClean="0"/>
              <a:t>құрылымы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8488" y="1786423"/>
            <a:ext cx="9601200" cy="4382729"/>
          </a:xfrm>
        </p:spPr>
        <p:txBody>
          <a:bodyPr/>
          <a:lstStyle/>
          <a:p>
            <a:r>
              <a:rPr lang="ru-RU" dirty="0" err="1"/>
              <a:t>Сөздіктің</a:t>
            </a:r>
            <a:r>
              <a:rPr lang="ru-RU" dirty="0"/>
              <a:t> </a:t>
            </a:r>
            <a:r>
              <a:rPr lang="ru-RU" dirty="0" err="1"/>
              <a:t>көлемін</a:t>
            </a:r>
            <a:r>
              <a:rPr lang="ru-RU" dirty="0"/>
              <a:t>, </a:t>
            </a:r>
            <a:r>
              <a:rPr lang="ru-RU" dirty="0" err="1"/>
              <a:t>құрамы</a:t>
            </a:r>
            <a:r>
              <a:rPr lang="ru-RU" dirty="0"/>
              <a:t> мен </a:t>
            </a:r>
            <a:r>
              <a:rPr lang="ru-RU" dirty="0" err="1"/>
              <a:t>мазмұнын</a:t>
            </a:r>
            <a:r>
              <a:rPr lang="ru-RU" dirty="0"/>
              <a:t>, </a:t>
            </a:r>
            <a:r>
              <a:rPr lang="ru-RU" dirty="0" err="1"/>
              <a:t>материалды</a:t>
            </a:r>
            <a:r>
              <a:rPr lang="ru-RU" dirty="0"/>
              <a:t> беру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сөздікті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Сөздіктің</a:t>
            </a:r>
            <a:r>
              <a:rPr lang="ru-RU" dirty="0" smtClean="0"/>
              <a:t>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r>
              <a:rPr lang="ru-RU" dirty="0" err="1"/>
              <a:t>сөздіктің</a:t>
            </a:r>
            <a:r>
              <a:rPr lang="ru-RU" dirty="0"/>
              <a:t> </a:t>
            </a:r>
            <a:r>
              <a:rPr lang="ru-RU" dirty="0" err="1"/>
              <a:t>мақсатына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: </a:t>
            </a:r>
            <a:r>
              <a:rPr lang="ru-RU" dirty="0" err="1"/>
              <a:t>энциклопедиялық</a:t>
            </a:r>
            <a:r>
              <a:rPr lang="ru-RU" dirty="0"/>
              <a:t> </a:t>
            </a:r>
            <a:r>
              <a:rPr lang="ru-RU" dirty="0" err="1"/>
              <a:t>сөздік</a:t>
            </a:r>
            <a:r>
              <a:rPr lang="ru-RU" dirty="0"/>
              <a:t>, </a:t>
            </a:r>
            <a:r>
              <a:rPr lang="ru-RU" dirty="0" err="1"/>
              <a:t>түсіндірме</a:t>
            </a:r>
            <a:r>
              <a:rPr lang="ru-RU" dirty="0"/>
              <a:t> </a:t>
            </a:r>
            <a:r>
              <a:rPr lang="ru-RU" dirty="0" err="1"/>
              <a:t>сөздік</a:t>
            </a:r>
            <a:r>
              <a:rPr lang="ru-RU" dirty="0"/>
              <a:t>,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тілді</a:t>
            </a:r>
            <a:r>
              <a:rPr lang="ru-RU" dirty="0"/>
              <a:t> </a:t>
            </a:r>
            <a:r>
              <a:rPr lang="ru-RU" dirty="0" err="1"/>
              <a:t>аударма</a:t>
            </a:r>
            <a:r>
              <a:rPr lang="ru-RU" dirty="0"/>
              <a:t> </a:t>
            </a:r>
            <a:r>
              <a:rPr lang="ru-RU" dirty="0" err="1"/>
              <a:t>сөздігі</a:t>
            </a:r>
            <a:r>
              <a:rPr lang="ru-RU" dirty="0"/>
              <a:t>, рифма </a:t>
            </a:r>
            <a:r>
              <a:rPr lang="ru-RU" dirty="0" err="1"/>
              <a:t>сөздігі</a:t>
            </a:r>
            <a:r>
              <a:rPr lang="ru-RU" dirty="0"/>
              <a:t>,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сөзжасамдық</a:t>
            </a:r>
            <a:r>
              <a:rPr lang="ru-RU" dirty="0"/>
              <a:t> </a:t>
            </a:r>
            <a:r>
              <a:rPr lang="ru-RU" dirty="0" err="1"/>
              <a:t>сөздік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</a:t>
            </a:r>
          </a:p>
        </p:txBody>
      </p:sp>
    </p:spTree>
    <p:extLst>
      <p:ext uri="{BB962C8B-B14F-4D97-AF65-F5344CB8AC3E}">
        <p14:creationId xmlns:p14="http://schemas.microsoft.com/office/powerpoint/2010/main" val="168610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2296"/>
            <a:ext cx="9601200" cy="720213"/>
          </a:xfrm>
        </p:spPr>
        <p:txBody>
          <a:bodyPr/>
          <a:lstStyle/>
          <a:p>
            <a:pPr algn="ctr"/>
            <a:r>
              <a:rPr lang="ru-RU" dirty="0" err="1"/>
              <a:t>Лексикографияда</a:t>
            </a:r>
            <a:r>
              <a:rPr lang="ru-RU" dirty="0"/>
              <a:t> </a:t>
            </a:r>
            <a:r>
              <a:rPr lang="ru-RU" dirty="0" err="1" smtClean="0"/>
              <a:t>материалды</a:t>
            </a:r>
            <a:r>
              <a:rPr lang="ru-RU" dirty="0" smtClean="0"/>
              <a:t> </a:t>
            </a:r>
            <a:r>
              <a:rPr lang="ru-RU" dirty="0" err="1"/>
              <a:t>ұсыну</a:t>
            </a:r>
            <a:r>
              <a:rPr lang="ru-RU" dirty="0"/>
              <a:t> </a:t>
            </a:r>
            <a:r>
              <a:rPr lang="ru-RU" dirty="0" err="1" smtClean="0"/>
              <a:t>принциптері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716768" cy="5127144"/>
          </a:xfrm>
        </p:spPr>
        <p:txBody>
          <a:bodyPr/>
          <a:lstStyle/>
          <a:p>
            <a:pPr marL="0" indent="0">
              <a:buNone/>
              <a:tabLst>
                <a:tab pos="457200" algn="l"/>
              </a:tabLst>
            </a:pPr>
            <a:r>
              <a:rPr lang="ru-RU" sz="2000" dirty="0" smtClean="0"/>
              <a:t>•</a:t>
            </a:r>
            <a:r>
              <a:rPr lang="ru-RU" sz="2000" dirty="0"/>
              <a:t>	</a:t>
            </a:r>
            <a:r>
              <a:rPr lang="ru-RU" sz="2000" dirty="0" err="1"/>
              <a:t>Бірліктердің</a:t>
            </a:r>
            <a:r>
              <a:rPr lang="ru-RU" sz="2000" dirty="0"/>
              <a:t> </a:t>
            </a:r>
            <a:r>
              <a:rPr lang="ru-RU" sz="2000" dirty="0" err="1"/>
              <a:t>сөздікте</a:t>
            </a:r>
            <a:r>
              <a:rPr lang="ru-RU" sz="2000" dirty="0"/>
              <a:t> </a:t>
            </a:r>
            <a:r>
              <a:rPr lang="ru-RU" sz="2000" dirty="0" err="1"/>
              <a:t>орналасуының</a:t>
            </a:r>
            <a:r>
              <a:rPr lang="ru-RU" sz="2000" dirty="0"/>
              <a:t> </a:t>
            </a:r>
            <a:r>
              <a:rPr lang="ru-RU" sz="2000" dirty="0" err="1"/>
              <a:t>алфавиттік</a:t>
            </a:r>
            <a:r>
              <a:rPr lang="ru-RU" sz="2000" dirty="0"/>
              <a:t> </a:t>
            </a:r>
            <a:r>
              <a:rPr lang="ru-RU" sz="2000" dirty="0" err="1"/>
              <a:t>принципі</a:t>
            </a:r>
            <a:r>
              <a:rPr lang="ru-RU" sz="2000" dirty="0"/>
              <a:t> </a:t>
            </a:r>
            <a:r>
              <a:rPr lang="ru-RU" sz="2000" dirty="0" err="1"/>
              <a:t>дәстүрлі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, </a:t>
            </a:r>
            <a:r>
              <a:rPr lang="ru-RU" sz="2000" dirty="0" err="1"/>
              <a:t>оған</a:t>
            </a:r>
            <a:r>
              <a:rPr lang="ru-RU" sz="2000" dirty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олар</a:t>
            </a:r>
            <a:r>
              <a:rPr lang="ru-RU" sz="2000" dirty="0"/>
              <a:t> </a:t>
            </a:r>
            <a:r>
              <a:rPr lang="ru-RU" sz="2000" dirty="0" err="1"/>
              <a:t>тақырып</a:t>
            </a:r>
            <a:r>
              <a:rPr lang="ru-RU" sz="2000" dirty="0"/>
              <a:t> </a:t>
            </a:r>
            <a:r>
              <a:rPr lang="ru-RU" sz="2000" dirty="0" err="1"/>
              <a:t>сөзінің</a:t>
            </a:r>
            <a:r>
              <a:rPr lang="ru-RU" sz="2000" dirty="0"/>
              <a:t> (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тілдік</a:t>
            </a:r>
            <a:r>
              <a:rPr lang="ru-RU" sz="2000" dirty="0"/>
              <a:t> </a:t>
            </a:r>
            <a:r>
              <a:rPr lang="ru-RU" sz="2000" dirty="0" err="1"/>
              <a:t>бірліктің</a:t>
            </a:r>
            <a:r>
              <a:rPr lang="ru-RU" sz="2000" dirty="0"/>
              <a:t>) </a:t>
            </a:r>
            <a:r>
              <a:rPr lang="ru-RU" sz="2000" dirty="0" err="1"/>
              <a:t>бастапқы</a:t>
            </a:r>
            <a:r>
              <a:rPr lang="ru-RU" sz="2000" dirty="0"/>
              <a:t> </a:t>
            </a:r>
            <a:r>
              <a:rPr lang="ru-RU" sz="2000" dirty="0" err="1"/>
              <a:t>әріптерінің</a:t>
            </a:r>
            <a:r>
              <a:rPr lang="ru-RU" sz="2000" dirty="0"/>
              <a:t> </a:t>
            </a:r>
            <a:r>
              <a:rPr lang="ru-RU" sz="2000" dirty="0" err="1"/>
              <a:t>алфавиттік</a:t>
            </a:r>
            <a:r>
              <a:rPr lang="ru-RU" sz="2000" dirty="0"/>
              <a:t> </a:t>
            </a:r>
            <a:r>
              <a:rPr lang="ru-RU" sz="2000" dirty="0" err="1"/>
              <a:t>тәртібінде</a:t>
            </a:r>
            <a:r>
              <a:rPr lang="ru-RU" sz="2000" dirty="0"/>
              <a:t> </a:t>
            </a:r>
            <a:r>
              <a:rPr lang="ru-RU" sz="2000" dirty="0" err="1"/>
              <a:t>орналасады</a:t>
            </a:r>
            <a:r>
              <a:rPr lang="ru-RU" sz="2000" dirty="0"/>
              <a:t>. </a:t>
            </a:r>
            <a:r>
              <a:rPr lang="ru-RU" sz="2000" dirty="0" err="1"/>
              <a:t>Алфавиттік</a:t>
            </a:r>
            <a:r>
              <a:rPr lang="ru-RU" sz="2000" dirty="0"/>
              <a:t> принцип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құрылған</a:t>
            </a:r>
            <a:r>
              <a:rPr lang="ru-RU" sz="2000" dirty="0"/>
              <a:t> </a:t>
            </a:r>
            <a:r>
              <a:rPr lang="ru-RU" sz="2000" dirty="0" err="1"/>
              <a:t>сөздік</a:t>
            </a:r>
            <a:r>
              <a:rPr lang="ru-RU" sz="2000" dirty="0"/>
              <a:t> </a:t>
            </a:r>
            <a:r>
              <a:rPr lang="ru-RU" sz="2000" dirty="0" err="1"/>
              <a:t>алфавиттік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аталады</a:t>
            </a:r>
            <a:r>
              <a:rPr lang="ru-RU" sz="2000" dirty="0" smtClean="0"/>
              <a:t>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ru-RU" sz="2000" dirty="0" smtClean="0"/>
              <a:t>•</a:t>
            </a:r>
            <a:r>
              <a:rPr lang="ru-RU" sz="2000" dirty="0"/>
              <a:t>	</a:t>
            </a:r>
            <a:r>
              <a:rPr lang="ru-RU" sz="2000" dirty="0" err="1"/>
              <a:t>Материалды</a:t>
            </a:r>
            <a:r>
              <a:rPr lang="ru-RU" sz="2000" dirty="0"/>
              <a:t> </a:t>
            </a:r>
            <a:r>
              <a:rPr lang="ru-RU" sz="2000" dirty="0" err="1"/>
              <a:t>орналастырудың</a:t>
            </a:r>
            <a:r>
              <a:rPr lang="ru-RU" sz="2000" dirty="0"/>
              <a:t> </a:t>
            </a:r>
            <a:r>
              <a:rPr lang="ru-RU" sz="2000" dirty="0" err="1"/>
              <a:t>ұя</a:t>
            </a:r>
            <a:r>
              <a:rPr lang="ru-RU" sz="2000" dirty="0"/>
              <a:t> салу </a:t>
            </a:r>
            <a:r>
              <a:rPr lang="ru-RU" sz="2000" dirty="0" err="1"/>
              <a:t>принципіне</a:t>
            </a:r>
            <a:r>
              <a:rPr lang="ru-RU" sz="2000" dirty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сөздер</a:t>
            </a:r>
            <a:r>
              <a:rPr lang="ru-RU" sz="2000" dirty="0"/>
              <a:t> </a:t>
            </a:r>
            <a:r>
              <a:rPr lang="ru-RU" sz="2000" dirty="0" err="1"/>
              <a:t>туынды</a:t>
            </a:r>
            <a:r>
              <a:rPr lang="ru-RU" sz="2000" dirty="0"/>
              <a:t> (</a:t>
            </a:r>
            <a:r>
              <a:rPr lang="ru-RU" sz="2000" dirty="0" err="1"/>
              <a:t>түбір</a:t>
            </a:r>
            <a:r>
              <a:rPr lang="ru-RU" sz="2000" dirty="0"/>
              <a:t>) </a:t>
            </a:r>
            <a:r>
              <a:rPr lang="ru-RU" sz="2000" dirty="0" err="1"/>
              <a:t>ұя</a:t>
            </a:r>
            <a:r>
              <a:rPr lang="ru-RU" sz="2000" dirty="0"/>
              <a:t> </a:t>
            </a:r>
            <a:r>
              <a:rPr lang="ru-RU" sz="2000" dirty="0" err="1"/>
              <a:t>сөздерінің</a:t>
            </a:r>
            <a:r>
              <a:rPr lang="ru-RU" sz="2000" dirty="0"/>
              <a:t> </a:t>
            </a:r>
            <a:r>
              <a:rPr lang="ru-RU" sz="2000" dirty="0" err="1"/>
              <a:t>қатарына</a:t>
            </a:r>
            <a:r>
              <a:rPr lang="ru-RU" sz="2000" dirty="0"/>
              <a:t> </a:t>
            </a:r>
            <a:r>
              <a:rPr lang="ru-RU" sz="2000" dirty="0" err="1"/>
              <a:t>біріктіріледі</a:t>
            </a:r>
            <a:r>
              <a:rPr lang="ru-RU" sz="2000" dirty="0"/>
              <a:t>. </a:t>
            </a:r>
            <a:r>
              <a:rPr lang="ru-RU" sz="2000" dirty="0" err="1"/>
              <a:t>Сипаттама</a:t>
            </a:r>
            <a:r>
              <a:rPr lang="ru-RU" sz="2000" dirty="0"/>
              <a:t> </a:t>
            </a:r>
            <a:r>
              <a:rPr lang="ru-RU" sz="2000" dirty="0" err="1"/>
              <a:t>бірліктері</a:t>
            </a:r>
            <a:r>
              <a:rPr lang="ru-RU" sz="2000" dirty="0"/>
              <a:t> </a:t>
            </a:r>
            <a:r>
              <a:rPr lang="ru-RU" sz="2000" dirty="0" err="1"/>
              <a:t>ұя</a:t>
            </a:r>
            <a:r>
              <a:rPr lang="ru-RU" sz="2000" dirty="0"/>
              <a:t> салу (</a:t>
            </a:r>
            <a:r>
              <a:rPr lang="ru-RU" sz="2000" dirty="0" err="1"/>
              <a:t>сөзжасамдық</a:t>
            </a:r>
            <a:r>
              <a:rPr lang="ru-RU" sz="2000" dirty="0"/>
              <a:t>) </a:t>
            </a:r>
            <a:r>
              <a:rPr lang="ru-RU" sz="2000" dirty="0" err="1"/>
              <a:t>принципіне</a:t>
            </a:r>
            <a:r>
              <a:rPr lang="ru-RU" sz="2000" dirty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біріктірілген</a:t>
            </a:r>
            <a:r>
              <a:rPr lang="ru-RU" sz="2000" dirty="0"/>
              <a:t> </a:t>
            </a:r>
            <a:r>
              <a:rPr lang="ru-RU" sz="2000" dirty="0" err="1"/>
              <a:t>сөздік</a:t>
            </a:r>
            <a:r>
              <a:rPr lang="ru-RU" sz="2000" dirty="0"/>
              <a:t> </a:t>
            </a:r>
            <a:r>
              <a:rPr lang="ru-RU" sz="2000" dirty="0" err="1"/>
              <a:t>ұя</a:t>
            </a:r>
            <a:r>
              <a:rPr lang="ru-RU" sz="2000" dirty="0"/>
              <a:t> салу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аталады</a:t>
            </a:r>
            <a:r>
              <a:rPr lang="ru-RU" sz="2000" dirty="0"/>
              <a:t>. </a:t>
            </a:r>
            <a:r>
              <a:rPr lang="ru-RU" sz="2000" dirty="0" err="1"/>
              <a:t>Мұндай</a:t>
            </a:r>
            <a:r>
              <a:rPr lang="ru-RU" sz="2000" dirty="0"/>
              <a:t> </a:t>
            </a:r>
            <a:r>
              <a:rPr lang="ru-RU" sz="2000" dirty="0" err="1"/>
              <a:t>сөздікте</a:t>
            </a:r>
            <a:r>
              <a:rPr lang="ru-RU" sz="2000" dirty="0"/>
              <a:t>, </a:t>
            </a:r>
            <a:r>
              <a:rPr lang="ru-RU" sz="2000" dirty="0" err="1"/>
              <a:t>әдетте</a:t>
            </a:r>
            <a:r>
              <a:rPr lang="ru-RU" sz="2000" dirty="0"/>
              <a:t>, </a:t>
            </a:r>
            <a:r>
              <a:rPr lang="ru-RU" sz="2000" dirty="0" err="1"/>
              <a:t>алфавиттік</a:t>
            </a:r>
            <a:r>
              <a:rPr lang="ru-RU" sz="2000" dirty="0"/>
              <a:t> </a:t>
            </a:r>
            <a:r>
              <a:rPr lang="ru-RU" sz="2000" dirty="0" err="1"/>
              <a:t>ретпен</a:t>
            </a:r>
            <a:r>
              <a:rPr lang="ru-RU" sz="2000" dirty="0"/>
              <a:t> </a:t>
            </a:r>
            <a:r>
              <a:rPr lang="ru-RU" sz="2000" dirty="0" err="1"/>
              <a:t>орналастырылған</a:t>
            </a:r>
            <a:r>
              <a:rPr lang="ru-RU" sz="2000" dirty="0"/>
              <a:t> </a:t>
            </a:r>
            <a:r>
              <a:rPr lang="ru-RU" sz="2000" dirty="0" err="1"/>
              <a:t>сөздік</a:t>
            </a:r>
            <a:r>
              <a:rPr lang="ru-RU" sz="2000" dirty="0"/>
              <a:t> </a:t>
            </a:r>
            <a:r>
              <a:rPr lang="ru-RU" sz="2000" dirty="0" err="1"/>
              <a:t>мақалалар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сөздер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, тек </a:t>
            </a:r>
            <a:r>
              <a:rPr lang="ru-RU" sz="2000" dirty="0" err="1"/>
              <a:t>туынды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 (</a:t>
            </a:r>
            <a:r>
              <a:rPr lang="ru-RU" sz="2000" dirty="0" err="1"/>
              <a:t>бастапқы</a:t>
            </a:r>
            <a:r>
              <a:rPr lang="ru-RU" sz="2000" dirty="0"/>
              <a:t>)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беріледі</a:t>
            </a:r>
            <a:r>
              <a:rPr lang="ru-RU" sz="2000" dirty="0" smtClean="0"/>
              <a:t>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ru-RU" sz="2000" dirty="0" smtClean="0"/>
              <a:t>•</a:t>
            </a:r>
            <a:r>
              <a:rPr lang="ru-RU" sz="2000" dirty="0"/>
              <a:t>	</a:t>
            </a:r>
            <a:r>
              <a:rPr lang="ru-RU" sz="2000" dirty="0" err="1"/>
              <a:t>Алфавиттік</a:t>
            </a:r>
            <a:r>
              <a:rPr lang="ru-RU" sz="2000" dirty="0"/>
              <a:t> </a:t>
            </a:r>
            <a:r>
              <a:rPr lang="ru-RU" sz="2000" dirty="0" err="1"/>
              <a:t>принциптің</a:t>
            </a:r>
            <a:r>
              <a:rPr lang="ru-RU" sz="2000" dirty="0"/>
              <a:t> </a:t>
            </a:r>
            <a:r>
              <a:rPr lang="ru-RU" sz="2000" dirty="0" err="1"/>
              <a:t>ерекше</a:t>
            </a:r>
            <a:r>
              <a:rPr lang="ru-RU" sz="2000" dirty="0"/>
              <a:t> </a:t>
            </a:r>
            <a:r>
              <a:rPr lang="ru-RU" sz="2000" dirty="0" err="1"/>
              <a:t>түрі-кері</a:t>
            </a:r>
            <a:r>
              <a:rPr lang="ru-RU" sz="2000" dirty="0"/>
              <a:t> принцип, </a:t>
            </a:r>
            <a:r>
              <a:rPr lang="ru-RU" sz="2000" dirty="0" err="1"/>
              <a:t>оған</a:t>
            </a:r>
            <a:r>
              <a:rPr lang="ru-RU" sz="2000" dirty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бірліктер</a:t>
            </a:r>
            <a:r>
              <a:rPr lang="ru-RU" sz="2000" dirty="0"/>
              <a:t> </a:t>
            </a:r>
            <a:r>
              <a:rPr lang="ru-RU" sz="2000" dirty="0" err="1"/>
              <a:t>соңғы</a:t>
            </a:r>
            <a:r>
              <a:rPr lang="ru-RU" sz="2000" dirty="0"/>
              <a:t> </a:t>
            </a:r>
            <a:r>
              <a:rPr lang="ru-RU" sz="2000" dirty="0" err="1"/>
              <a:t>әріптердің</a:t>
            </a:r>
            <a:r>
              <a:rPr lang="ru-RU" sz="2000" dirty="0"/>
              <a:t> </a:t>
            </a:r>
            <a:r>
              <a:rPr lang="ru-RU" sz="2000" dirty="0" err="1"/>
              <a:t>алфавиттік</a:t>
            </a:r>
            <a:r>
              <a:rPr lang="ru-RU" sz="2000" dirty="0"/>
              <a:t> </a:t>
            </a:r>
            <a:r>
              <a:rPr lang="ru-RU" sz="2000" dirty="0" err="1"/>
              <a:t>тәртібінде</a:t>
            </a:r>
            <a:r>
              <a:rPr lang="ru-RU" sz="2000" dirty="0"/>
              <a:t> </a:t>
            </a:r>
            <a:r>
              <a:rPr lang="ru-RU" sz="2000" dirty="0" err="1"/>
              <a:t>орналасады</a:t>
            </a:r>
            <a:r>
              <a:rPr lang="ru-RU" sz="2000" dirty="0" smtClean="0"/>
              <a:t>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ru-RU" sz="2000" dirty="0" smtClean="0"/>
              <a:t>•</a:t>
            </a:r>
            <a:r>
              <a:rPr lang="ru-RU" sz="2000" dirty="0"/>
              <a:t>	</a:t>
            </a:r>
            <a:r>
              <a:rPr lang="ru-RU" sz="2000" dirty="0" err="1"/>
              <a:t>Сөздердің</a:t>
            </a:r>
            <a:r>
              <a:rPr lang="ru-RU" sz="2000" dirty="0"/>
              <a:t> </a:t>
            </a:r>
            <a:r>
              <a:rPr lang="ru-RU" sz="2000" dirty="0" smtClean="0"/>
              <a:t> Алфавит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,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қауымдастық</a:t>
            </a:r>
            <a:r>
              <a:rPr lang="ru-RU" sz="2000" dirty="0"/>
              <a:t> </a:t>
            </a:r>
            <a:r>
              <a:rPr lang="ru-RU" sz="2000" dirty="0" err="1"/>
              <a:t>негізінде</a:t>
            </a:r>
            <a:r>
              <a:rPr lang="ru-RU" sz="2000" dirty="0"/>
              <a:t> </a:t>
            </a:r>
            <a:r>
              <a:rPr lang="ru-RU" sz="2000" dirty="0" err="1"/>
              <a:t>ерекшеленетін</a:t>
            </a:r>
            <a:r>
              <a:rPr lang="ru-RU" sz="2000" dirty="0"/>
              <a:t> </a:t>
            </a:r>
            <a:r>
              <a:rPr lang="ru-RU" sz="2000" dirty="0" err="1"/>
              <a:t>лексикалық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топтарға</a:t>
            </a:r>
            <a:r>
              <a:rPr lang="ru-RU" sz="2000" dirty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орналасу</a:t>
            </a:r>
            <a:r>
              <a:rPr lang="ru-RU" sz="2000" dirty="0"/>
              <a:t> </a:t>
            </a:r>
            <a:r>
              <a:rPr lang="ru-RU" sz="2000" dirty="0" err="1"/>
              <a:t>принципі</a:t>
            </a:r>
            <a:r>
              <a:rPr lang="ru-RU" sz="2000" dirty="0"/>
              <a:t> </a:t>
            </a:r>
            <a:r>
              <a:rPr lang="ru-RU" sz="2000" dirty="0" err="1"/>
              <a:t>концептуалды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идеографиялық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аталады</a:t>
            </a:r>
            <a:r>
              <a:rPr lang="ru-RU" sz="2000" dirty="0"/>
              <a:t>. </a:t>
            </a:r>
            <a:r>
              <a:rPr lang="ru-RU" sz="2000" dirty="0" err="1"/>
              <a:t>Материалды</a:t>
            </a:r>
            <a:r>
              <a:rPr lang="ru-RU" sz="2000" dirty="0"/>
              <a:t> </a:t>
            </a:r>
            <a:r>
              <a:rPr lang="ru-RU" sz="2000" dirty="0" err="1"/>
              <a:t>ұсынудың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әдісі</a:t>
            </a:r>
            <a:r>
              <a:rPr lang="ru-RU" sz="2000" dirty="0"/>
              <a:t> </a:t>
            </a:r>
            <a:r>
              <a:rPr lang="ru-RU" sz="2000" dirty="0" err="1"/>
              <a:t>идеографиялық</a:t>
            </a:r>
            <a:r>
              <a:rPr lang="ru-RU" sz="2000" dirty="0"/>
              <a:t> </a:t>
            </a:r>
            <a:r>
              <a:rPr lang="ru-RU" sz="2000" dirty="0" err="1"/>
              <a:t>сөздікте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890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10896"/>
            <a:ext cx="9601200" cy="720213"/>
          </a:xfrm>
        </p:spPr>
        <p:txBody>
          <a:bodyPr/>
          <a:lstStyle/>
          <a:p>
            <a:pPr algn="ctr"/>
            <a:r>
              <a:rPr lang="ru-RU" dirty="0" err="1"/>
              <a:t>Сөздік</a:t>
            </a:r>
            <a:r>
              <a:rPr lang="ru-RU" dirty="0"/>
              <a:t> </a:t>
            </a:r>
            <a:r>
              <a:rPr lang="ru-RU" dirty="0" err="1"/>
              <a:t>мақала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643616" cy="4382729"/>
          </a:xfrm>
        </p:spPr>
        <p:txBody>
          <a:bodyPr/>
          <a:lstStyle/>
          <a:p>
            <a:r>
              <a:rPr lang="ru-RU" dirty="0"/>
              <a:t>Лексика </a:t>
            </a:r>
            <a:r>
              <a:rPr lang="ru-RU" dirty="0" err="1"/>
              <a:t>бірлігі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: </a:t>
            </a:r>
            <a:r>
              <a:rPr lang="ru-RU" dirty="0" err="1"/>
              <a:t>түсіндіру</a:t>
            </a:r>
            <a:r>
              <a:rPr lang="ru-RU" dirty="0"/>
              <a:t>, </a:t>
            </a:r>
            <a:r>
              <a:rPr lang="ru-RU" dirty="0" err="1"/>
              <a:t>сөздің</a:t>
            </a:r>
            <a:r>
              <a:rPr lang="ru-RU" dirty="0"/>
              <a:t> </a:t>
            </a:r>
            <a:r>
              <a:rPr lang="ru-RU" dirty="0" err="1"/>
              <a:t>морфемалық</a:t>
            </a:r>
            <a:r>
              <a:rPr lang="ru-RU" dirty="0"/>
              <a:t> </a:t>
            </a:r>
            <a:r>
              <a:rPr lang="ru-RU" dirty="0" err="1"/>
              <a:t>бөлінуін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грамматикалық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стилистикалық</a:t>
            </a:r>
            <a:r>
              <a:rPr lang="ru-RU" dirty="0"/>
              <a:t> </a:t>
            </a:r>
            <a:r>
              <a:rPr lang="ru-RU" dirty="0" err="1"/>
              <a:t>сипаттамаларын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— </a:t>
            </a:r>
            <a:r>
              <a:rPr lang="ru-RU" dirty="0" err="1"/>
              <a:t>сөздік</a:t>
            </a:r>
            <a:r>
              <a:rPr lang="ru-RU" dirty="0"/>
              <a:t> </a:t>
            </a:r>
            <a:r>
              <a:rPr lang="ru-RU" dirty="0" err="1"/>
              <a:t>мақалада</a:t>
            </a:r>
            <a:r>
              <a:rPr lang="ru-RU" dirty="0"/>
              <a:t> </a:t>
            </a:r>
            <a:r>
              <a:rPr lang="ru-RU" dirty="0" err="1"/>
              <a:t>келтірілген</a:t>
            </a:r>
            <a:r>
              <a:rPr lang="ru-RU" dirty="0"/>
              <a:t>. </a:t>
            </a:r>
            <a:r>
              <a:rPr lang="ru-RU" dirty="0" err="1"/>
              <a:t>Көбінесе</a:t>
            </a:r>
            <a:r>
              <a:rPr lang="ru-RU" dirty="0"/>
              <a:t> </a:t>
            </a:r>
            <a:r>
              <a:rPr lang="ru-RU" dirty="0" err="1"/>
              <a:t>сөздіктің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кіреді</a:t>
            </a:r>
            <a:r>
              <a:rPr lang="ru-RU" dirty="0"/>
              <a:t> — </a:t>
            </a:r>
            <a:r>
              <a:rPr lang="ru-RU" dirty="0" err="1"/>
              <a:t>жүйеленген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сөздікте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 </a:t>
            </a:r>
            <a:r>
              <a:rPr lang="ru-RU" dirty="0" err="1"/>
              <a:t>бірліктер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бар </a:t>
            </a:r>
            <a:r>
              <a:rPr lang="ru-RU" dirty="0" err="1"/>
              <a:t>қосымша</a:t>
            </a:r>
            <a:r>
              <a:rPr lang="ru-RU" dirty="0" smtClean="0"/>
              <a:t>.</a:t>
            </a:r>
          </a:p>
          <a:p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көрсеткішінің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әсіресе</a:t>
            </a:r>
            <a:r>
              <a:rPr lang="ru-RU" dirty="0"/>
              <a:t> </a:t>
            </a:r>
            <a:r>
              <a:rPr lang="ru-RU" dirty="0" err="1"/>
              <a:t>семантикалық</a:t>
            </a:r>
            <a:r>
              <a:rPr lang="ru-RU" dirty="0"/>
              <a:t> </a:t>
            </a:r>
            <a:r>
              <a:rPr lang="ru-RU" dirty="0" err="1"/>
              <a:t>сөздіктер</a:t>
            </a:r>
            <a:r>
              <a:rPr lang="ru-RU" dirty="0"/>
              <a:t>, </a:t>
            </a:r>
            <a:r>
              <a:rPr lang="ru-RU" dirty="0" err="1"/>
              <a:t>күрделі</a:t>
            </a:r>
            <a:r>
              <a:rPr lang="ru-RU" dirty="0"/>
              <a:t> </a:t>
            </a:r>
            <a:r>
              <a:rPr lang="ru-RU" dirty="0" err="1"/>
              <a:t>заманауи</a:t>
            </a:r>
            <a:r>
              <a:rPr lang="ru-RU" dirty="0"/>
              <a:t> </a:t>
            </a:r>
            <a:r>
              <a:rPr lang="ru-RU" dirty="0" err="1"/>
              <a:t>сөздіктер</a:t>
            </a:r>
            <a:r>
              <a:rPr lang="ru-RU" dirty="0"/>
              <a:t>, </a:t>
            </a:r>
            <a:r>
              <a:rPr lang="ru-RU" dirty="0" err="1"/>
              <a:t>тезаурустар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үшін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алфавиттік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материалды</a:t>
            </a:r>
            <a:r>
              <a:rPr lang="ru-RU" dirty="0"/>
              <a:t> беру </a:t>
            </a:r>
            <a:r>
              <a:rPr lang="ru-RU" dirty="0" err="1"/>
              <a:t>принципін</a:t>
            </a:r>
            <a:r>
              <a:rPr lang="ru-RU" dirty="0"/>
              <a:t> </a:t>
            </a:r>
            <a:r>
              <a:rPr lang="ru-RU" dirty="0" err="1"/>
              <a:t>қолданатын</a:t>
            </a:r>
            <a:r>
              <a:rPr lang="ru-RU" dirty="0"/>
              <a:t> </a:t>
            </a:r>
            <a:r>
              <a:rPr lang="ru-RU" dirty="0" err="1"/>
              <a:t>сөздіктер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. </a:t>
            </a:r>
            <a:r>
              <a:rPr lang="ru-RU" dirty="0" err="1"/>
              <a:t>Сөздік</a:t>
            </a:r>
            <a:r>
              <a:rPr lang="ru-RU" dirty="0"/>
              <a:t> </a:t>
            </a:r>
            <a:r>
              <a:rPr lang="ru-RU" dirty="0" err="1"/>
              <a:t>көрсеткіш-бұл</a:t>
            </a:r>
            <a:r>
              <a:rPr lang="ru-RU" dirty="0"/>
              <a:t> </a:t>
            </a:r>
            <a:r>
              <a:rPr lang="ru-RU" dirty="0" err="1"/>
              <a:t>алфавиттік</a:t>
            </a:r>
            <a:r>
              <a:rPr lang="ru-RU" dirty="0"/>
              <a:t> </a:t>
            </a:r>
            <a:r>
              <a:rPr lang="ru-RU" dirty="0" err="1"/>
              <a:t>ретпен</a:t>
            </a:r>
            <a:r>
              <a:rPr lang="ru-RU" dirty="0"/>
              <a:t> </a:t>
            </a:r>
            <a:r>
              <a:rPr lang="ru-RU" dirty="0" err="1"/>
              <a:t>орналастырылған</a:t>
            </a:r>
            <a:r>
              <a:rPr lang="ru-RU" dirty="0"/>
              <a:t>, 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айтылатын</a:t>
            </a:r>
            <a:r>
              <a:rPr lang="ru-RU" dirty="0"/>
              <a:t> </a:t>
            </a:r>
            <a:r>
              <a:rPr lang="ru-RU" dirty="0" err="1"/>
              <a:t>сөздік</a:t>
            </a:r>
            <a:r>
              <a:rPr lang="ru-RU" dirty="0"/>
              <a:t> </a:t>
            </a:r>
            <a:r>
              <a:rPr lang="ru-RU" dirty="0" err="1"/>
              <a:t>беттерін</a:t>
            </a:r>
            <a:r>
              <a:rPr lang="ru-RU" dirty="0"/>
              <a:t> </a:t>
            </a:r>
            <a:r>
              <a:rPr lang="ru-RU" dirty="0" err="1"/>
              <a:t>көрсететін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тақырып</a:t>
            </a:r>
            <a:r>
              <a:rPr lang="ru-RU" dirty="0"/>
              <a:t> </a:t>
            </a:r>
            <a:r>
              <a:rPr lang="ru-RU" dirty="0" err="1"/>
              <a:t>сөздерінің</a:t>
            </a:r>
            <a:r>
              <a:rPr lang="ru-RU" dirty="0"/>
              <a:t> </a:t>
            </a:r>
            <a:r>
              <a:rPr lang="ru-RU" dirty="0" err="1" smtClean="0"/>
              <a:t>тізімі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28016"/>
            <a:ext cx="9601200" cy="720213"/>
          </a:xfrm>
        </p:spPr>
        <p:txBody>
          <a:bodyPr/>
          <a:lstStyle/>
          <a:p>
            <a:pPr algn="ctr"/>
            <a:r>
              <a:rPr lang="ru-RU" dirty="0" err="1"/>
              <a:t>Сөздіктерді</a:t>
            </a:r>
            <a:r>
              <a:rPr lang="ru-RU" dirty="0"/>
              <a:t> </a:t>
            </a:r>
            <a:r>
              <a:rPr lang="ru-RU" dirty="0" err="1"/>
              <a:t>жіктеудің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критерийлері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dirty="0"/>
              <a:t>(1) </a:t>
            </a:r>
            <a:r>
              <a:rPr lang="ru-RU" sz="1600" dirty="0" err="1"/>
              <a:t>жазбалардың</a:t>
            </a:r>
            <a:r>
              <a:rPr lang="ru-RU" sz="1600" dirty="0"/>
              <a:t> </a:t>
            </a:r>
            <a:r>
              <a:rPr lang="ru-RU" sz="1600" dirty="0" err="1"/>
              <a:t>тығыздығы</a:t>
            </a:r>
            <a:r>
              <a:rPr lang="ru-RU" sz="1600" dirty="0"/>
              <a:t>: </a:t>
            </a:r>
            <a:r>
              <a:rPr lang="ru-RU" sz="1600" dirty="0" err="1"/>
              <a:t>сөздер</a:t>
            </a:r>
            <a:r>
              <a:rPr lang="ru-RU" sz="1600" dirty="0"/>
              <a:t> </a:t>
            </a:r>
            <a:r>
              <a:rPr lang="ru-RU" sz="1600" dirty="0" err="1"/>
              <a:t>тізімі</a:t>
            </a:r>
            <a:r>
              <a:rPr lang="ru-RU" sz="1600" dirty="0"/>
              <a:t> </a:t>
            </a:r>
            <a:r>
              <a:rPr lang="ru-RU" sz="1600" dirty="0" err="1"/>
              <a:t>Жалпы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шектеулі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арнайы</a:t>
            </a:r>
            <a:r>
              <a:rPr lang="ru-RU" sz="1600" dirty="0"/>
              <a:t> </a:t>
            </a:r>
            <a:r>
              <a:rPr lang="ru-RU" sz="1600" dirty="0" err="1"/>
              <a:t>ма</a:t>
            </a:r>
            <a:r>
              <a:rPr lang="ru-RU" sz="1600" dirty="0"/>
              <a:t>? </a:t>
            </a:r>
            <a:r>
              <a:rPr lang="ru-RU" sz="1600" dirty="0" err="1"/>
              <a:t>Ол</a:t>
            </a:r>
            <a:r>
              <a:rPr lang="ru-RU" sz="1600" dirty="0"/>
              <a:t> </a:t>
            </a:r>
            <a:r>
              <a:rPr lang="ru-RU" sz="1600" dirty="0" err="1"/>
              <a:t>сонымен</a:t>
            </a:r>
            <a:r>
              <a:rPr lang="ru-RU" sz="1600" dirty="0"/>
              <a:t> </a:t>
            </a:r>
            <a:r>
              <a:rPr lang="ru-RU" sz="1600" dirty="0" err="1"/>
              <a:t>қатар</a:t>
            </a:r>
            <a:r>
              <a:rPr lang="ru-RU" sz="1600" dirty="0"/>
              <a:t> </a:t>
            </a:r>
            <a:r>
              <a:rPr lang="ru-RU" sz="1600" dirty="0" err="1"/>
              <a:t>аймақтық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әлеуметтік</a:t>
            </a:r>
            <a:r>
              <a:rPr lang="ru-RU" sz="1600" dirty="0"/>
              <a:t> </a:t>
            </a:r>
            <a:r>
              <a:rPr lang="ru-RU" sz="1600" dirty="0" err="1"/>
              <a:t>диалектілерді</a:t>
            </a:r>
            <a:r>
              <a:rPr lang="ru-RU" sz="1600" dirty="0"/>
              <a:t>, </a:t>
            </a:r>
            <a:r>
              <a:rPr lang="ru-RU" sz="1600" dirty="0" err="1"/>
              <a:t>жаргонды</a:t>
            </a:r>
            <a:r>
              <a:rPr lang="ru-RU" sz="1600" dirty="0"/>
              <a:t>, </a:t>
            </a:r>
            <a:r>
              <a:rPr lang="ru-RU" sz="1600" dirty="0" err="1"/>
              <a:t>жаргонды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архаизмді</a:t>
            </a:r>
            <a:r>
              <a:rPr lang="ru-RU" sz="1600" dirty="0"/>
              <a:t> </a:t>
            </a:r>
            <a:r>
              <a:rPr lang="ru-RU" sz="1600" dirty="0" err="1"/>
              <a:t>қамтиды</a:t>
            </a:r>
            <a:r>
              <a:rPr lang="ru-RU" sz="1600" dirty="0"/>
              <a:t> </a:t>
            </a:r>
            <a:r>
              <a:rPr lang="ru-RU" sz="1600" dirty="0" err="1"/>
              <a:t>ма</a:t>
            </a:r>
            <a:r>
              <a:rPr lang="ru-RU" sz="1600" dirty="0" smtClean="0"/>
              <a:t>?</a:t>
            </a:r>
          </a:p>
          <a:p>
            <a:r>
              <a:rPr lang="ru-RU" sz="1600" dirty="0" smtClean="0"/>
              <a:t>(</a:t>
            </a:r>
            <a:r>
              <a:rPr lang="ru-RU" sz="1600" dirty="0"/>
              <a:t>2) </a:t>
            </a:r>
            <a:r>
              <a:rPr lang="ru-RU" sz="1600" dirty="0" err="1"/>
              <a:t>қатысатын</a:t>
            </a:r>
            <a:r>
              <a:rPr lang="ru-RU" sz="1600" dirty="0"/>
              <a:t> </a:t>
            </a:r>
            <a:r>
              <a:rPr lang="ru-RU" sz="1600" dirty="0" err="1"/>
              <a:t>тілдердің</a:t>
            </a:r>
            <a:r>
              <a:rPr lang="ru-RU" sz="1600" dirty="0"/>
              <a:t> саны: </a:t>
            </a:r>
            <a:r>
              <a:rPr lang="ru-RU" sz="1600" dirty="0" err="1"/>
              <a:t>бір</a:t>
            </a:r>
            <a:r>
              <a:rPr lang="ru-RU" sz="1600" dirty="0"/>
              <a:t> </a:t>
            </a:r>
            <a:r>
              <a:rPr lang="ru-RU" sz="1600" dirty="0" err="1"/>
              <a:t>тілді</a:t>
            </a:r>
            <a:r>
              <a:rPr lang="ru-RU" sz="1600" dirty="0"/>
              <a:t>, </a:t>
            </a:r>
            <a:r>
              <a:rPr lang="ru-RU" sz="1600" dirty="0" err="1"/>
              <a:t>екі</a:t>
            </a:r>
            <a:r>
              <a:rPr lang="ru-RU" sz="1600" dirty="0"/>
              <a:t> </a:t>
            </a:r>
            <a:r>
              <a:rPr lang="ru-RU" sz="1600" dirty="0" err="1"/>
              <a:t>тілді</a:t>
            </a:r>
            <a:r>
              <a:rPr lang="ru-RU" sz="1600" dirty="0"/>
              <a:t>, </a:t>
            </a:r>
            <a:r>
              <a:rPr lang="ru-RU" sz="1600" dirty="0" err="1"/>
              <a:t>көп</a:t>
            </a:r>
            <a:r>
              <a:rPr lang="ru-RU" sz="1600" dirty="0"/>
              <a:t> </a:t>
            </a:r>
            <a:r>
              <a:rPr lang="ru-RU" sz="1600" dirty="0" err="1"/>
              <a:t>тілді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т. б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(</a:t>
            </a:r>
            <a:r>
              <a:rPr lang="ru-RU" sz="1600" dirty="0"/>
              <a:t>3) </a:t>
            </a:r>
            <a:r>
              <a:rPr lang="ru-RU" sz="1600" dirty="0" err="1"/>
              <a:t>жазбалардың</a:t>
            </a:r>
            <a:r>
              <a:rPr lang="ru-RU" sz="1600" dirty="0"/>
              <a:t> </a:t>
            </a:r>
            <a:r>
              <a:rPr lang="ru-RU" sz="1600" dirty="0" err="1"/>
              <a:t>сипаты</a:t>
            </a:r>
            <a:r>
              <a:rPr lang="ru-RU" sz="1600" dirty="0"/>
              <a:t>: тек </a:t>
            </a:r>
            <a:r>
              <a:rPr lang="ru-RU" sz="1600" dirty="0" err="1"/>
              <a:t>лексикалық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энциклопедиялық</a:t>
            </a:r>
            <a:r>
              <a:rPr lang="ru-RU" sz="1600" dirty="0"/>
              <a:t>, </a:t>
            </a:r>
            <a:r>
              <a:rPr lang="ru-RU" sz="1600" dirty="0" err="1"/>
              <a:t>қатаң</a:t>
            </a:r>
            <a:r>
              <a:rPr lang="ru-RU" sz="1600" dirty="0"/>
              <a:t> </a:t>
            </a:r>
            <a:r>
              <a:rPr lang="ru-RU" sz="1600" dirty="0" err="1"/>
              <a:t>лексикалық</a:t>
            </a:r>
            <a:r>
              <a:rPr lang="ru-RU" sz="1600" dirty="0"/>
              <a:t> </a:t>
            </a:r>
            <a:r>
              <a:rPr lang="ru-RU" sz="1600" dirty="0" err="1"/>
              <a:t>мәліметтерге</a:t>
            </a:r>
            <a:r>
              <a:rPr lang="ru-RU" sz="1600" dirty="0"/>
              <a:t> </a:t>
            </a:r>
            <a:r>
              <a:rPr lang="ru-RU" sz="1600" dirty="0" err="1"/>
              <a:t>шоғырлану</a:t>
            </a:r>
            <a:r>
              <a:rPr lang="ru-RU" sz="1600" dirty="0"/>
              <a:t> </a:t>
            </a:r>
            <a:r>
              <a:rPr lang="ru-RU" sz="1600" dirty="0" err="1"/>
              <a:t>дәрежесі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(</a:t>
            </a:r>
            <a:r>
              <a:rPr lang="ru-RU" sz="1600" dirty="0"/>
              <a:t>4) </a:t>
            </a:r>
            <a:r>
              <a:rPr lang="ru-RU" sz="1600" dirty="0" err="1"/>
              <a:t>уақыт</a:t>
            </a:r>
            <a:r>
              <a:rPr lang="ru-RU" sz="1600" dirty="0"/>
              <a:t> </a:t>
            </a:r>
            <a:r>
              <a:rPr lang="ru-RU" sz="1600" dirty="0" err="1"/>
              <a:t>осі</a:t>
            </a:r>
            <a:r>
              <a:rPr lang="ru-RU" sz="1600" dirty="0"/>
              <a:t>: </a:t>
            </a:r>
            <a:r>
              <a:rPr lang="ru-RU" sz="1600" dirty="0" err="1"/>
              <a:t>диахрондық</a:t>
            </a:r>
            <a:r>
              <a:rPr lang="ru-RU" sz="1600" dirty="0"/>
              <a:t> (</a:t>
            </a:r>
            <a:r>
              <a:rPr lang="ru-RU" sz="1600" dirty="0" err="1"/>
              <a:t>динамикалық</a:t>
            </a:r>
            <a:r>
              <a:rPr lang="ru-RU" sz="1600" dirty="0"/>
              <a:t>)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синхронды</a:t>
            </a:r>
            <a:r>
              <a:rPr lang="ru-RU" sz="1600" dirty="0"/>
              <a:t> (</a:t>
            </a:r>
            <a:r>
              <a:rPr lang="ru-RU" sz="1600" dirty="0" err="1"/>
              <a:t>статикалық</a:t>
            </a:r>
            <a:r>
              <a:rPr lang="ru-RU" sz="1600" dirty="0" smtClean="0"/>
              <a:t>).</a:t>
            </a:r>
          </a:p>
          <a:p>
            <a:r>
              <a:rPr lang="ru-RU" sz="1600" dirty="0" smtClean="0"/>
              <a:t>(</a:t>
            </a:r>
            <a:r>
              <a:rPr lang="ru-RU" sz="1600" dirty="0"/>
              <a:t>5) </a:t>
            </a:r>
            <a:r>
              <a:rPr lang="ru-RU" sz="1600" dirty="0" err="1"/>
              <a:t>жазбалардың</a:t>
            </a:r>
            <a:r>
              <a:rPr lang="ru-RU" sz="1600" dirty="0"/>
              <a:t> </a:t>
            </a:r>
            <a:r>
              <a:rPr lang="ru-RU" sz="1600" dirty="0" err="1"/>
              <a:t>орналасуы</a:t>
            </a:r>
            <a:r>
              <a:rPr lang="ru-RU" sz="1600" dirty="0"/>
              <a:t>: </a:t>
            </a:r>
            <a:r>
              <a:rPr lang="ru-RU" sz="1600" dirty="0" err="1"/>
              <a:t>алфавиттік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семантикалық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себептік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(</a:t>
            </a:r>
            <a:r>
              <a:rPr lang="ru-RU" sz="1600" dirty="0"/>
              <a:t>6) </a:t>
            </a:r>
            <a:r>
              <a:rPr lang="ru-RU" sz="1600" dirty="0" err="1"/>
              <a:t>мақсаты</a:t>
            </a:r>
            <a:r>
              <a:rPr lang="ru-RU" sz="1600" dirty="0"/>
              <a:t>: </a:t>
            </a:r>
            <a:r>
              <a:rPr lang="ru-RU" sz="1600" dirty="0" err="1"/>
              <a:t>нормативтік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анықтамалық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(</a:t>
            </a:r>
            <a:r>
              <a:rPr lang="ru-RU" sz="1600" dirty="0"/>
              <a:t>7) </a:t>
            </a:r>
            <a:r>
              <a:rPr lang="ru-RU" sz="1600" dirty="0" err="1"/>
              <a:t>ықтимал</a:t>
            </a:r>
            <a:r>
              <a:rPr lang="ru-RU" sz="1600" dirty="0"/>
              <a:t> </a:t>
            </a:r>
            <a:r>
              <a:rPr lang="ru-RU" sz="1600" dirty="0" err="1"/>
              <a:t>пайдаланушы</a:t>
            </a:r>
            <a:r>
              <a:rPr lang="ru-RU" sz="1600" dirty="0"/>
              <a:t>: </a:t>
            </a:r>
            <a:r>
              <a:rPr lang="ru-RU" sz="1600" dirty="0" err="1"/>
              <a:t>жалпы</a:t>
            </a:r>
            <a:r>
              <a:rPr lang="ru-RU" sz="1600" dirty="0"/>
              <a:t> </a:t>
            </a:r>
            <a:r>
              <a:rPr lang="ru-RU" sz="1600" dirty="0" err="1"/>
              <a:t>оқырманға</a:t>
            </a:r>
            <a:r>
              <a:rPr lang="ru-RU" sz="1600" dirty="0"/>
              <a:t> </a:t>
            </a:r>
            <a:r>
              <a:rPr lang="ru-RU" sz="1600" dirty="0" err="1"/>
              <a:t>жалпы</a:t>
            </a:r>
            <a:r>
              <a:rPr lang="ru-RU" sz="1600" dirty="0"/>
              <a:t> </a:t>
            </a:r>
            <a:r>
              <a:rPr lang="ru-RU" sz="1600" dirty="0" err="1"/>
              <a:t>лингвистикалық</a:t>
            </a:r>
            <a:r>
              <a:rPr lang="ru-RU" sz="1600" dirty="0"/>
              <a:t> </a:t>
            </a:r>
            <a:r>
              <a:rPr lang="ru-RU" sz="1600" dirty="0" err="1"/>
              <a:t>ақпаратты</a:t>
            </a:r>
            <a:r>
              <a:rPr lang="ru-RU" sz="1600" dirty="0"/>
              <a:t> </a:t>
            </a:r>
            <a:r>
              <a:rPr lang="ru-RU" sz="1600" dirty="0" err="1"/>
              <a:t>білуге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арнайы</a:t>
            </a:r>
            <a:r>
              <a:rPr lang="ru-RU" sz="1600" dirty="0"/>
              <a:t> </a:t>
            </a:r>
            <a:r>
              <a:rPr lang="ru-RU" sz="1600" dirty="0" err="1"/>
              <a:t>пайдаланушыларға</a:t>
            </a:r>
            <a:r>
              <a:rPr lang="ru-RU" sz="1600" dirty="0"/>
              <a:t> </a:t>
            </a:r>
            <a:r>
              <a:rPr lang="ru-RU" sz="1600" dirty="0" err="1"/>
              <a:t>лексикалық</a:t>
            </a:r>
            <a:r>
              <a:rPr lang="ru-RU" sz="1600" dirty="0"/>
              <a:t> </a:t>
            </a:r>
            <a:r>
              <a:rPr lang="ru-RU" sz="1600" dirty="0" err="1"/>
              <a:t>бірліктің</a:t>
            </a:r>
            <a:r>
              <a:rPr lang="ru-RU" sz="1600" dirty="0"/>
              <a:t> </a:t>
            </a:r>
            <a:r>
              <a:rPr lang="ru-RU" sz="1600" dirty="0" err="1"/>
              <a:t>кейбір</a:t>
            </a:r>
            <a:r>
              <a:rPr lang="ru-RU" sz="1600" dirty="0"/>
              <a:t> </a:t>
            </a:r>
            <a:r>
              <a:rPr lang="ru-RU" sz="1600" dirty="0" err="1"/>
              <a:t>аспектілерін</a:t>
            </a:r>
            <a:r>
              <a:rPr lang="ru-RU" sz="1600" dirty="0"/>
              <a:t>, </a:t>
            </a:r>
            <a:r>
              <a:rPr lang="ru-RU" sz="1600" dirty="0" err="1"/>
              <a:t>мысалы</a:t>
            </a:r>
            <a:r>
              <a:rPr lang="ru-RU" sz="1600" dirty="0"/>
              <a:t> </a:t>
            </a:r>
            <a:r>
              <a:rPr lang="ru-RU" sz="1600" dirty="0" err="1"/>
              <a:t>этимологияны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т. б. </a:t>
            </a:r>
            <a:r>
              <a:rPr lang="ru-RU" sz="1600" dirty="0" err="1"/>
              <a:t>білуге</a:t>
            </a:r>
            <a:r>
              <a:rPr lang="ru-RU" sz="1600" dirty="0"/>
              <a:t> </a:t>
            </a:r>
            <a:r>
              <a:rPr lang="ru-RU" sz="1600" dirty="0" err="1"/>
              <a:t>арналған</a:t>
            </a:r>
            <a:r>
              <a:rPr lang="ru-RU" sz="1600" dirty="0"/>
              <a:t> ба? </a:t>
            </a:r>
            <a:r>
              <a:rPr lang="ru-RU" sz="1600" dirty="0" err="1"/>
              <a:t>Ол</a:t>
            </a:r>
            <a:r>
              <a:rPr lang="ru-RU" sz="1600" dirty="0"/>
              <a:t> </a:t>
            </a:r>
            <a:r>
              <a:rPr lang="ru-RU" sz="1600" dirty="0" err="1"/>
              <a:t>жалпы</a:t>
            </a:r>
            <a:r>
              <a:rPr lang="ru-RU" sz="1600" dirty="0"/>
              <a:t> </a:t>
            </a:r>
            <a:r>
              <a:rPr lang="ru-RU" sz="1600" dirty="0" err="1"/>
              <a:t>тілге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тек </a:t>
            </a:r>
            <a:r>
              <a:rPr lang="ru-RU" sz="1600" dirty="0" err="1"/>
              <a:t>әдебиет</a:t>
            </a:r>
            <a:r>
              <a:rPr lang="ru-RU" sz="1600" dirty="0"/>
              <a:t> </a:t>
            </a:r>
            <a:r>
              <a:rPr lang="ru-RU" sz="1600" dirty="0" err="1"/>
              <a:t>тіліне</a:t>
            </a:r>
            <a:r>
              <a:rPr lang="ru-RU" sz="1600" dirty="0"/>
              <a:t> </a:t>
            </a:r>
            <a:r>
              <a:rPr lang="ru-RU" sz="1600" dirty="0" err="1"/>
              <a:t>арналған</a:t>
            </a:r>
            <a:r>
              <a:rPr lang="ru-RU" sz="1600" dirty="0"/>
              <a:t> ба, </a:t>
            </a:r>
            <a:r>
              <a:rPr lang="ru-RU" sz="1600" dirty="0" err="1"/>
              <a:t>сол</a:t>
            </a:r>
            <a:r>
              <a:rPr lang="ru-RU" sz="1600" dirty="0"/>
              <a:t> </a:t>
            </a:r>
            <a:r>
              <a:rPr lang="ru-RU" sz="1600" dirty="0" err="1"/>
              <a:t>жерде</a:t>
            </a:r>
            <a:r>
              <a:rPr lang="ru-RU" sz="1600" dirty="0"/>
              <a:t> - </a:t>
            </a:r>
            <a:r>
              <a:rPr lang="ru-RU" sz="1600" dirty="0" err="1"/>
              <a:t>автордың</a:t>
            </a:r>
            <a:r>
              <a:rPr lang="ru-RU" sz="1600" dirty="0"/>
              <a:t> </a:t>
            </a:r>
            <a:r>
              <a:rPr lang="ru-RU" sz="1600" dirty="0" err="1"/>
              <a:t>тілі</a:t>
            </a:r>
            <a:r>
              <a:rPr lang="ru-RU" sz="1600" dirty="0"/>
              <a:t>, ал </a:t>
            </a:r>
            <a:r>
              <a:rPr lang="ru-RU" sz="1600" dirty="0" err="1"/>
              <a:t>мұнда</a:t>
            </a:r>
            <a:r>
              <a:rPr lang="ru-RU" sz="1600" dirty="0"/>
              <a:t> </a:t>
            </a:r>
            <a:r>
              <a:rPr lang="ru-RU" sz="1600" dirty="0" err="1"/>
              <a:t>оның</a:t>
            </a:r>
            <a:r>
              <a:rPr lang="ru-RU" sz="1600" dirty="0"/>
              <a:t> </a:t>
            </a:r>
            <a:r>
              <a:rPr lang="ru-RU" sz="1600" dirty="0" err="1"/>
              <a:t>кейбір</a:t>
            </a:r>
            <a:r>
              <a:rPr lang="ru-RU" sz="1600" dirty="0"/>
              <a:t> </a:t>
            </a:r>
            <a:r>
              <a:rPr lang="ru-RU" sz="1600" dirty="0" err="1"/>
              <a:t>шығармаларының</a:t>
            </a:r>
            <a:r>
              <a:rPr lang="ru-RU" sz="1600" dirty="0"/>
              <a:t> </a:t>
            </a:r>
            <a:r>
              <a:rPr lang="ru-RU" sz="1600" dirty="0" err="1"/>
              <a:t>тілі</a:t>
            </a:r>
            <a:r>
              <a:rPr lang="ru-RU" sz="1600" dirty="0"/>
              <a:t> бар </a:t>
            </a:r>
            <a:r>
              <a:rPr lang="ru-RU" sz="1600" dirty="0" err="1"/>
              <a:t>ма</a:t>
            </a:r>
            <a:r>
              <a:rPr lang="ru-RU" sz="1600" dirty="0"/>
              <a:t>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5596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 err="1" smtClean="0"/>
              <a:t>Сұрақтар</a:t>
            </a:r>
            <a:r>
              <a:rPr lang="ru-RU" sz="3500" dirty="0" smtClean="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 smtClean="0"/>
              <a:t>...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="" xmlns:a16="http://schemas.microsoft.com/office/drawing/2014/main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8E1E7B-2E87-4FF3-8F3F-2C35BCD32914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6dc4bcd6-49db-4c07-9060-8acfc67cef9f"/>
    <ds:schemaRef ds:uri="http://schemas.microsoft.com/office/2006/documentManagement/types"/>
    <ds:schemaRef ds:uri="http://purl.org/dc/terms/"/>
    <ds:schemaRef ds:uri="fb0879af-3eba-417a-a55a-ffe6dcd6ca77"/>
    <ds:schemaRef ds:uri="http://purl.org/dc/dcmitype/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330</Words>
  <Application>Microsoft Office PowerPoint</Application>
  <PresentationFormat>Произвольный</PresentationFormat>
  <Paragraphs>29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tf22874644</vt:lpstr>
      <vt:lpstr>Тілдік ресурстар</vt:lpstr>
      <vt:lpstr>Сөздіктің құрылымы </vt:lpstr>
      <vt:lpstr>Лексикографияда материалды ұсыну принциптері </vt:lpstr>
      <vt:lpstr>Сөздік мақала</vt:lpstr>
      <vt:lpstr>Сөздіктерді жіктеудің негізгі критерийлері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